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2" r:id="rId4"/>
    <p:sldId id="273" r:id="rId5"/>
    <p:sldId id="274" r:id="rId6"/>
    <p:sldId id="285" r:id="rId7"/>
    <p:sldId id="290" r:id="rId8"/>
    <p:sldId id="291" r:id="rId9"/>
    <p:sldId id="293" r:id="rId10"/>
    <p:sldId id="294" r:id="rId11"/>
    <p:sldId id="296" r:id="rId12"/>
    <p:sldId id="258" r:id="rId13"/>
    <p:sldId id="295" r:id="rId14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Bebas Neue" panose="020B0606020202050201" pitchFamily="34" charset="0"/>
      <p:regular r:id="rId17"/>
    </p:embeddedFont>
    <p:embeddedFont>
      <p:font typeface="Caveat Brush" pitchFamily="2" charset="0"/>
      <p:regular r:id="rId18"/>
    </p:embeddedFont>
    <p:embeddedFont>
      <p:font typeface="Source Sans 3" panose="020B0604020202020204" charset="0"/>
      <p:regular r:id="rId19"/>
      <p:bold r:id="rId20"/>
      <p:italic r:id="rId21"/>
      <p:boldItalic r:id="rId22"/>
    </p:embeddedFont>
    <p:embeddedFont>
      <p:font typeface="Source Sans 3 Medium" panose="020B0604020202020204" charset="0"/>
      <p:regular r:id="rId23"/>
      <p:bold r:id="rId24"/>
      <p:italic r:id="rId25"/>
      <p:boldItalic r:id="rId26"/>
    </p:embeddedFont>
    <p:embeddedFont>
      <p:font typeface="Vollkorn" panose="020B0604020202020204" charset="0"/>
      <p:regular r:id="rId27"/>
      <p:bold r:id="rId28"/>
      <p:italic r:id="rId29"/>
      <p:boldItalic r:id="rId30"/>
    </p:embeddedFont>
    <p:embeddedFont>
      <p:font typeface="Vollkorn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5494E90-F4E1-D7BD-9199-894BB173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>
            <a:extLst>
              <a:ext uri="{FF2B5EF4-FFF2-40B4-BE49-F238E27FC236}">
                <a16:creationId xmlns:a16="http://schemas.microsoft.com/office/drawing/2014/main" id="{51E7329B-4503-DE9D-5383-0B259736B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>
            <a:extLst>
              <a:ext uri="{FF2B5EF4-FFF2-40B4-BE49-F238E27FC236}">
                <a16:creationId xmlns:a16="http://schemas.microsoft.com/office/drawing/2014/main" id="{CAB60B96-CDEA-A6F8-3FC3-830F2D6D5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9BD82069-3310-10DF-D4B2-5CC819A9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77DF5BC4-9889-9876-37EC-F0A3EAD39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E811DEF3-E7BF-4E36-7F42-2AF9FD9AD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4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fc2c69ab9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dfc2c69ab9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">
  <p:cSld name="CUSTOM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l="92697" t="19200" b="26359"/>
          <a:stretch/>
        </p:blipFill>
        <p:spPr>
          <a:xfrm>
            <a:off x="0" y="0"/>
            <a:ext cx="11791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7661111" y="257070"/>
            <a:ext cx="9598914" cy="11814048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5C2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l="14118"/>
          <a:stretch/>
        </p:blipFill>
        <p:spPr>
          <a:xfrm>
            <a:off x="-2" y="7484300"/>
            <a:ext cx="3491149" cy="2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179150" y="1379550"/>
            <a:ext cx="6064800" cy="769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">
  <p:cSld name="CUSTOM_1_1_1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25" y="210650"/>
            <a:ext cx="14749952" cy="9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 1">
  <p:cSld name="CUSTOM_1_1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0682"/>
          <a:stretch/>
        </p:blipFill>
        <p:spPr>
          <a:xfrm>
            <a:off x="114750" y="1"/>
            <a:ext cx="7224648" cy="3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5300"/>
            <a:ext cx="7773624" cy="609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t="21637" r="89472" b="22536"/>
          <a:stretch/>
        </p:blipFill>
        <p:spPr>
          <a:xfrm>
            <a:off x="16630325" y="425"/>
            <a:ext cx="1657674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0242"/>
          <a:stretch/>
        </p:blipFill>
        <p:spPr>
          <a:xfrm>
            <a:off x="2766875" y="7529250"/>
            <a:ext cx="7315200" cy="2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b="52938"/>
          <a:stretch/>
        </p:blipFill>
        <p:spPr>
          <a:xfrm>
            <a:off x="10082075" y="6917950"/>
            <a:ext cx="5439049" cy="336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46811" b="5374"/>
          <a:stretch/>
        </p:blipFill>
        <p:spPr>
          <a:xfrm>
            <a:off x="0" y="1295050"/>
            <a:ext cx="2388976" cy="89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r="46811" b="9624"/>
          <a:stretch/>
        </p:blipFill>
        <p:spPr>
          <a:xfrm>
            <a:off x="15898925" y="1699025"/>
            <a:ext cx="2388976" cy="85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t="92825"/>
          <a:stretch/>
        </p:blipFill>
        <p:spPr>
          <a:xfrm>
            <a:off x="756100" y="-2"/>
            <a:ext cx="15832950" cy="132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l="83455" t="28025" b="14486"/>
          <a:stretch/>
        </p:blipFill>
        <p:spPr>
          <a:xfrm>
            <a:off x="0" y="1"/>
            <a:ext cx="73577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t="28789" r="86090" b="13722"/>
          <a:stretch/>
        </p:blipFill>
        <p:spPr>
          <a:xfrm>
            <a:off x="17669375" y="0"/>
            <a:ext cx="61862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1001425" y="598375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>
          <a:xfrm>
            <a:off x="5128025" y="557650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4"/>
          </p:nvPr>
        </p:nvSpPr>
        <p:spPr>
          <a:xfrm>
            <a:off x="9254600" y="557650"/>
            <a:ext cx="3927600" cy="85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5"/>
          </p:nvPr>
        </p:nvSpPr>
        <p:spPr>
          <a:xfrm>
            <a:off x="13461975" y="557638"/>
            <a:ext cx="3927600" cy="859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>
  <p:cSld name="CUSTOM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t="29423"/>
          <a:stretch/>
        </p:blipFill>
        <p:spPr>
          <a:xfrm>
            <a:off x="557600" y="0"/>
            <a:ext cx="12186525" cy="100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3400"/>
          <a:stretch/>
        </p:blipFill>
        <p:spPr>
          <a:xfrm>
            <a:off x="13103450" y="1761300"/>
            <a:ext cx="5184551" cy="85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CUSTOM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46" name="Google Shape;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187771" y="4591600"/>
            <a:ext cx="13681800" cy="4105531"/>
            <a:chOff x="0" y="25400"/>
            <a:chExt cx="18242400" cy="5474041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0" y="2540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0" y="93774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0" y="185008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8"/>
            <p:cNvCxnSpPr/>
            <p:nvPr/>
          </p:nvCxnSpPr>
          <p:spPr>
            <a:xfrm>
              <a:off x="0" y="276242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0" y="367476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0" y="458710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8"/>
            <p:cNvCxnSpPr/>
            <p:nvPr/>
          </p:nvCxnSpPr>
          <p:spPr>
            <a:xfrm>
              <a:off x="0" y="549944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5" name="Google Shape;55;p8"/>
          <p:cNvPicPr preferRelativeResize="0"/>
          <p:nvPr/>
        </p:nvPicPr>
        <p:blipFill rotWithShape="1">
          <a:blip r:embed="rId5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CUSTOM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/>
          <p:nvPr/>
        </p:nvSpPr>
        <p:spPr>
          <a:xfrm>
            <a:off x="9881357" y="-3596"/>
            <a:ext cx="8555308" cy="10293677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1359200" y="5741575"/>
            <a:ext cx="6906900" cy="30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452825"/>
            <a:ext cx="7329176" cy="93813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1299888" y="1378350"/>
            <a:ext cx="5932500" cy="752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ollkorn"/>
              <a:buNone/>
              <a:defRPr sz="4400" b="1" i="0" u="none" strike="noStrike" cap="none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3"/>
              <a:buChar char="•"/>
              <a:defRPr sz="32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Char char="–"/>
              <a:defRPr sz="2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3"/>
              <a:buChar char="•"/>
              <a:defRPr sz="24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–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»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3412480" y="2096512"/>
            <a:ext cx="1146304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869856"/>
                </a:solidFill>
                <a:latin typeface="Vollkorn"/>
                <a:ea typeface="Vollkorn"/>
              </a:rPr>
              <a:t>Mathematical Modelling for Predicting Epidemic Outbreaks Using Machine Learning</a:t>
            </a:r>
            <a:endParaRPr lang="en-US" sz="44800" dirty="0">
              <a:solidFill>
                <a:srgbClr val="869856"/>
              </a:solidFill>
              <a:latin typeface="Vollkorn"/>
              <a:ea typeface="Vollkorn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20242"/>
          <a:stretch/>
        </p:blipFill>
        <p:spPr>
          <a:xfrm>
            <a:off x="2766875" y="7665680"/>
            <a:ext cx="7315200" cy="26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52938"/>
          <a:stretch/>
        </p:blipFill>
        <p:spPr>
          <a:xfrm>
            <a:off x="9894627" y="7529250"/>
            <a:ext cx="5626497" cy="27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;p19">
            <a:extLst>
              <a:ext uri="{FF2B5EF4-FFF2-40B4-BE49-F238E27FC236}">
                <a16:creationId xmlns:a16="http://schemas.microsoft.com/office/drawing/2014/main" id="{AB7DEBC9-7F45-45A2-B6A6-295DC9C38AE5}"/>
              </a:ext>
            </a:extLst>
          </p:cNvPr>
          <p:cNvSpPr txBox="1"/>
          <p:nvPr/>
        </p:nvSpPr>
        <p:spPr>
          <a:xfrm>
            <a:off x="3412480" y="5531879"/>
            <a:ext cx="1146304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362620"/>
                </a:solidFill>
                <a:latin typeface="Vollkorn SemiBold"/>
                <a:ea typeface="Vollkorn SemiBold"/>
              </a:rPr>
              <a:t>Integrating Machine Learning and Traditional Approaches</a:t>
            </a:r>
            <a:endParaRPr sz="4800" b="1" dirty="0">
              <a:solidFill>
                <a:srgbClr val="362620"/>
              </a:solidFill>
              <a:latin typeface="Vollkorn SemiBold"/>
              <a:ea typeface="Vollkorn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E9E9359-3DE8-6B2F-F756-8448DD7B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>
            <a:extLst>
              <a:ext uri="{FF2B5EF4-FFF2-40B4-BE49-F238E27FC236}">
                <a16:creationId xmlns:a16="http://schemas.microsoft.com/office/drawing/2014/main" id="{A321EB14-A01B-A735-E840-C5C66E4A73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>
            <a:extLst>
              <a:ext uri="{FF2B5EF4-FFF2-40B4-BE49-F238E27FC236}">
                <a16:creationId xmlns:a16="http://schemas.microsoft.com/office/drawing/2014/main" id="{99D5B1CF-A4BA-4233-8C9F-10F41CE1D18B}"/>
              </a:ext>
            </a:extLst>
          </p:cNvPr>
          <p:cNvSpPr/>
          <p:nvPr/>
        </p:nvSpPr>
        <p:spPr>
          <a:xfrm>
            <a:off x="125" y="8908575"/>
            <a:ext cx="18285061" cy="1591039"/>
          </a:xfrm>
          <a:custGeom>
            <a:avLst/>
            <a:gdLst/>
            <a:ahLst/>
            <a:cxnLst/>
            <a:rect l="l" t="t" r="r" b="b"/>
            <a:pathLst>
              <a:path w="4928588" h="418970" extrusionOk="0">
                <a:moveTo>
                  <a:pt x="0" y="0"/>
                </a:moveTo>
                <a:lnTo>
                  <a:pt x="4928588" y="0"/>
                </a:lnTo>
                <a:lnTo>
                  <a:pt x="4928588" y="418970"/>
                </a:lnTo>
                <a:lnTo>
                  <a:pt x="0" y="418970"/>
                </a:lnTo>
                <a:close/>
              </a:path>
            </a:pathLst>
          </a:custGeom>
          <a:solidFill>
            <a:srgbClr val="869856"/>
          </a:solidFill>
          <a:ln>
            <a:noFill/>
          </a:ln>
        </p:spPr>
      </p:sp>
      <p:sp>
        <p:nvSpPr>
          <p:cNvPr id="185" name="Google Shape;185;p21">
            <a:extLst>
              <a:ext uri="{FF2B5EF4-FFF2-40B4-BE49-F238E27FC236}">
                <a16:creationId xmlns:a16="http://schemas.microsoft.com/office/drawing/2014/main" id="{486CF0AC-6753-3543-0FED-1CDA805F55CF}"/>
              </a:ext>
            </a:extLst>
          </p:cNvPr>
          <p:cNvSpPr txBox="1"/>
          <p:nvPr/>
        </p:nvSpPr>
        <p:spPr>
          <a:xfrm>
            <a:off x="10445427" y="1424241"/>
            <a:ext cx="4958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Result and Discussion</a:t>
            </a:r>
            <a:endParaRPr sz="1200" dirty="0"/>
          </a:p>
        </p:txBody>
      </p:sp>
      <p:sp>
        <p:nvSpPr>
          <p:cNvPr id="186" name="Google Shape;186;p21">
            <a:extLst>
              <a:ext uri="{FF2B5EF4-FFF2-40B4-BE49-F238E27FC236}">
                <a16:creationId xmlns:a16="http://schemas.microsoft.com/office/drawing/2014/main" id="{1CEA16D7-5C30-DEBB-2EC7-D717A90E95A1}"/>
              </a:ext>
            </a:extLst>
          </p:cNvPr>
          <p:cNvSpPr txBox="1"/>
          <p:nvPr/>
        </p:nvSpPr>
        <p:spPr>
          <a:xfrm>
            <a:off x="1427538" y="3489508"/>
            <a:ext cx="63864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R0 estimation by 20% compared to standalone SIR models.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15% better trend prediction accuracy using the hybrid model.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Faster adaptation to real-time data streams using ML components.</a:t>
            </a:r>
            <a:endParaRPr sz="16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D2F6D1B-2A1F-552C-C623-0CFB32CAEC8C}"/>
              </a:ext>
            </a:extLst>
          </p:cNvPr>
          <p:cNvSpPr txBox="1"/>
          <p:nvPr/>
        </p:nvSpPr>
        <p:spPr>
          <a:xfrm>
            <a:off x="1561337" y="2415120"/>
            <a:ext cx="55990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62620"/>
                </a:solidFill>
                <a:latin typeface="Vollkorn"/>
                <a:ea typeface="Vollkorn"/>
                <a:cs typeface="Vollkorn"/>
                <a:sym typeface="Vollkorn"/>
              </a:rPr>
              <a:t>Metrics Evaluated:</a:t>
            </a:r>
            <a:endParaRPr dirty="0"/>
          </a:p>
        </p:txBody>
      </p:sp>
      <p:sp>
        <p:nvSpPr>
          <p:cNvPr id="188" name="Google Shape;188;p21">
            <a:extLst>
              <a:ext uri="{FF2B5EF4-FFF2-40B4-BE49-F238E27FC236}">
                <a16:creationId xmlns:a16="http://schemas.microsoft.com/office/drawing/2014/main" id="{D5A28D65-A95F-022D-CFFB-7F3C00FC2B8A}"/>
              </a:ext>
            </a:extLst>
          </p:cNvPr>
          <p:cNvSpPr txBox="1"/>
          <p:nvPr/>
        </p:nvSpPr>
        <p:spPr>
          <a:xfrm>
            <a:off x="10445427" y="5417010"/>
            <a:ext cx="63864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Combining mathematical models with ML significantly improves predictions.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Enhanced interpretability of epidemic trends using hybrid models.</a:t>
            </a:r>
            <a:endParaRPr lang="en-GB" sz="2800" i="0" u="none" strike="noStrike" cap="none" dirty="0">
              <a:solidFill>
                <a:srgbClr val="36262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21">
            <a:extLst>
              <a:ext uri="{FF2B5EF4-FFF2-40B4-BE49-F238E27FC236}">
                <a16:creationId xmlns:a16="http://schemas.microsoft.com/office/drawing/2014/main" id="{CCCB23D4-6AE1-E25B-B37D-785C0A521D47}"/>
              </a:ext>
            </a:extLst>
          </p:cNvPr>
          <p:cNvSpPr txBox="1"/>
          <p:nvPr/>
        </p:nvSpPr>
        <p:spPr>
          <a:xfrm>
            <a:off x="10445427" y="4520111"/>
            <a:ext cx="55992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62620"/>
                </a:solidFill>
                <a:latin typeface="Vollkorn"/>
                <a:ea typeface="Vollkorn"/>
                <a:sym typeface="Vollkorn"/>
              </a:rPr>
              <a:t>Insights:</a:t>
            </a:r>
            <a:endParaRPr dirty="0"/>
          </a:p>
        </p:txBody>
      </p:sp>
      <p:pic>
        <p:nvPicPr>
          <p:cNvPr id="190" name="Google Shape;190;p21">
            <a:extLst>
              <a:ext uri="{FF2B5EF4-FFF2-40B4-BE49-F238E27FC236}">
                <a16:creationId xmlns:a16="http://schemas.microsoft.com/office/drawing/2014/main" id="{244CC4EC-5D78-5287-AEC9-FEBB53F93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958"/>
          <a:stretch/>
        </p:blipFill>
        <p:spPr>
          <a:xfrm>
            <a:off x="-1" y="7972650"/>
            <a:ext cx="4047227" cy="15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>
            <a:extLst>
              <a:ext uri="{FF2B5EF4-FFF2-40B4-BE49-F238E27FC236}">
                <a16:creationId xmlns:a16="http://schemas.microsoft.com/office/drawing/2014/main" id="{953691E2-8DA4-1E21-5D58-1E444CE293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1260" b="20886"/>
          <a:stretch/>
        </p:blipFill>
        <p:spPr>
          <a:xfrm>
            <a:off x="13091575" y="7830000"/>
            <a:ext cx="5196426" cy="2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>
            <a:extLst>
              <a:ext uri="{FF2B5EF4-FFF2-40B4-BE49-F238E27FC236}">
                <a16:creationId xmlns:a16="http://schemas.microsoft.com/office/drawing/2014/main" id="{3BF3708F-5F68-8BAF-C3B2-8FF8F76F04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475" y="1815450"/>
            <a:ext cx="552946" cy="53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1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70AFE-D426-0E06-93B2-ECA2A4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" y="423081"/>
            <a:ext cx="17501573" cy="94033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48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330" r="-18331"/>
            </a:stretch>
          </a:blipFill>
          <a:ln>
            <a:noFill/>
          </a:ln>
        </p:spPr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6"/>
          <p:cNvGrpSpPr/>
          <p:nvPr/>
        </p:nvGrpSpPr>
        <p:grpSpPr>
          <a:xfrm>
            <a:off x="2303052" y="4628021"/>
            <a:ext cx="13681893" cy="3876618"/>
            <a:chOff x="0" y="25400"/>
            <a:chExt cx="18242524" cy="5474041"/>
          </a:xfrm>
        </p:grpSpPr>
        <p:cxnSp>
          <p:nvCxnSpPr>
            <p:cNvPr id="112" name="Google Shape;112;p16"/>
            <p:cNvCxnSpPr/>
            <p:nvPr/>
          </p:nvCxnSpPr>
          <p:spPr>
            <a:xfrm>
              <a:off x="0" y="2540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6"/>
            <p:cNvCxnSpPr/>
            <p:nvPr/>
          </p:nvCxnSpPr>
          <p:spPr>
            <a:xfrm>
              <a:off x="0" y="93774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6"/>
            <p:cNvCxnSpPr/>
            <p:nvPr/>
          </p:nvCxnSpPr>
          <p:spPr>
            <a:xfrm>
              <a:off x="0" y="185008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0" y="276242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0" y="367476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6"/>
            <p:cNvCxnSpPr/>
            <p:nvPr/>
          </p:nvCxnSpPr>
          <p:spPr>
            <a:xfrm>
              <a:off x="0" y="458710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6"/>
            <p:cNvCxnSpPr/>
            <p:nvPr/>
          </p:nvCxnSpPr>
          <p:spPr>
            <a:xfrm>
              <a:off x="0" y="549944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16"/>
          <p:cNvSpPr txBox="1"/>
          <p:nvPr/>
        </p:nvSpPr>
        <p:spPr>
          <a:xfrm>
            <a:off x="2495878" y="2408830"/>
            <a:ext cx="132963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869856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References</a:t>
            </a:r>
            <a:endParaRPr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3110399" y="4783859"/>
            <a:ext cx="12067200" cy="31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i="0" u="none" strike="noStrike" cap="none" dirty="0" err="1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Kermack</a:t>
            </a:r>
            <a:r>
              <a:rPr lang="en-GB" sz="27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W.O., McKendrick, A.G., “A Contribution to the Mathematical Theory of Epidemics,” 1927.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Alamo, T., et al., “Data-driven methods to monitor, model, forecast, and control COVID-19,” 2020.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on hybrid ML-mathematical epidemic models.</a:t>
            </a: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6833578" y="437475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076020" y="7616850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83AB9-F18E-FAC4-9BFB-573E59B0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61996" y="4010626"/>
            <a:ext cx="3889612" cy="3274894"/>
          </a:xfrm>
          <a:prstGeom prst="rect">
            <a:avLst/>
          </a:prstGeom>
        </p:spPr>
      </p:pic>
      <p:sp>
        <p:nvSpPr>
          <p:cNvPr id="2" name="Google Shape;652;p27">
            <a:extLst>
              <a:ext uri="{FF2B5EF4-FFF2-40B4-BE49-F238E27FC236}">
                <a16:creationId xmlns:a16="http://schemas.microsoft.com/office/drawing/2014/main" id="{7FBF97EB-6174-F8EC-7487-DE6F0A81896B}"/>
              </a:ext>
            </a:extLst>
          </p:cNvPr>
          <p:cNvSpPr txBox="1"/>
          <p:nvPr/>
        </p:nvSpPr>
        <p:spPr>
          <a:xfrm>
            <a:off x="7006686" y="8442253"/>
            <a:ext cx="8720916" cy="12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ea typeface="Cabin"/>
                <a:cs typeface="Cabin"/>
                <a:sym typeface="Cabin"/>
              </a:rPr>
              <a:t>By : Sujith S 22MIY0046</a:t>
            </a:r>
            <a:br>
              <a:rPr lang="en-US" sz="4692" b="1" dirty="0">
                <a:latin typeface="Cabin"/>
                <a:ea typeface="Cabin"/>
                <a:cs typeface="Cabin"/>
                <a:sym typeface="Cabin"/>
              </a:rPr>
            </a:b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692" b="1" i="0" u="none" strike="noStrike" cap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Tharun</a:t>
            </a: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Kumar V 22MIY0050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495878" y="2041379"/>
            <a:ext cx="13296243" cy="139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E5C28F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Overview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7455899" y="3711865"/>
            <a:ext cx="33762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Abstract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326374" y="4612760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Literature Survey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045749" y="5473799"/>
            <a:ext cx="619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Main Content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257476" y="6348371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Results and Discussion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2" name="Google Shape;102;p15"/>
          <p:cNvPicPr preferRelativeResize="0"/>
          <p:nvPr/>
        </p:nvPicPr>
        <p:blipFill rotWithShape="1">
          <a:blip r:embed="rId6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15">
            <a:extLst>
              <a:ext uri="{FF2B5EF4-FFF2-40B4-BE49-F238E27FC236}">
                <a16:creationId xmlns:a16="http://schemas.microsoft.com/office/drawing/2014/main" id="{93E0BB45-FE5E-49E2-D222-08FFEA158DA4}"/>
              </a:ext>
            </a:extLst>
          </p:cNvPr>
          <p:cNvSpPr txBox="1"/>
          <p:nvPr/>
        </p:nvSpPr>
        <p:spPr>
          <a:xfrm>
            <a:off x="6376613" y="7209410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References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95D7BB8-8608-F0CA-86DD-880BDA37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>
            <a:extLst>
              <a:ext uri="{FF2B5EF4-FFF2-40B4-BE49-F238E27FC236}">
                <a16:creationId xmlns:a16="http://schemas.microsoft.com/office/drawing/2014/main" id="{37C5BAB8-E169-B978-3BAE-243D9D387E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11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>
            <a:extLst>
              <a:ext uri="{FF2B5EF4-FFF2-40B4-BE49-F238E27FC236}">
                <a16:creationId xmlns:a16="http://schemas.microsoft.com/office/drawing/2014/main" id="{DF7233D0-B877-3ADF-47F4-CD433D1B85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200" y="5741575"/>
            <a:ext cx="6906849" cy="30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4FCD6A72-A22B-2EAA-CA9B-3CCC87AC9316}"/>
              </a:ext>
            </a:extLst>
          </p:cNvPr>
          <p:cNvSpPr txBox="1"/>
          <p:nvPr/>
        </p:nvSpPr>
        <p:spPr>
          <a:xfrm>
            <a:off x="2009461" y="968925"/>
            <a:ext cx="5606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Abstract</a:t>
            </a:r>
            <a:endParaRPr dirty="0"/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CAA00DF1-05DF-C79F-B1F5-D475E5BE017F}"/>
              </a:ext>
            </a:extLst>
          </p:cNvPr>
          <p:cNvSpPr txBox="1"/>
          <p:nvPr/>
        </p:nvSpPr>
        <p:spPr>
          <a:xfrm>
            <a:off x="1028729" y="2164052"/>
            <a:ext cx="76392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62620"/>
                </a:solidFill>
                <a:latin typeface="Source Sans 3"/>
              </a:rPr>
              <a:t>Epidemic outbreaks demand accurate predictions to mitigate global challenges. This paper proposes integrating SIR models with machine learning to enhance accuracy and control strategies.</a:t>
            </a:r>
            <a:endParaRPr sz="2800" dirty="0">
              <a:solidFill>
                <a:srgbClr val="362620"/>
              </a:solidFill>
              <a:latin typeface="Source Sans 3"/>
              <a:sym typeface="Source Sans 3"/>
            </a:endParaRPr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641964-46D2-92C7-C56A-039A39D9B7AE}"/>
              </a:ext>
            </a:extLst>
          </p:cNvPr>
          <p:cNvSpPr/>
          <p:nvPr/>
        </p:nvSpPr>
        <p:spPr>
          <a:xfrm>
            <a:off x="9881357" y="-3596"/>
            <a:ext cx="8553956" cy="10290635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25398B6-FF5F-D978-2891-1A0A9B32E944}"/>
              </a:ext>
            </a:extLst>
          </p:cNvPr>
          <p:cNvSpPr txBox="1"/>
          <p:nvPr/>
        </p:nvSpPr>
        <p:spPr>
          <a:xfrm>
            <a:off x="10153503" y="84772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</a:t>
            </a:r>
            <a:endParaRPr/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F217EE9E-FEEA-55F8-17DF-93146EB14108}"/>
              </a:ext>
            </a:extLst>
          </p:cNvPr>
          <p:cNvSpPr txBox="1"/>
          <p:nvPr/>
        </p:nvSpPr>
        <p:spPr>
          <a:xfrm>
            <a:off x="10153503" y="3917898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</a:t>
            </a:r>
            <a:endParaRPr/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278E02EE-3F30-9568-EE5B-A203727F2CDC}"/>
              </a:ext>
            </a:extLst>
          </p:cNvPr>
          <p:cNvSpPr txBox="1"/>
          <p:nvPr/>
        </p:nvSpPr>
        <p:spPr>
          <a:xfrm>
            <a:off x="10153503" y="666807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</a:t>
            </a:r>
            <a:endParaRPr/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4B3A58BE-9A3B-10BC-69B3-363454BEF77D}"/>
              </a:ext>
            </a:extLst>
          </p:cNvPr>
          <p:cNvSpPr txBox="1"/>
          <p:nvPr/>
        </p:nvSpPr>
        <p:spPr>
          <a:xfrm>
            <a:off x="12064471" y="1270952"/>
            <a:ext cx="4389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E4DA66"/>
                </a:solidFill>
                <a:latin typeface="Source Sans 3"/>
              </a:rPr>
              <a:t>Epidemics demand accurate prediction for effective control.</a:t>
            </a:r>
            <a:endParaRPr sz="3200" dirty="0">
              <a:solidFill>
                <a:srgbClr val="E4DA66"/>
              </a:solidFill>
              <a:latin typeface="Source Sans 3"/>
              <a:sym typeface="Source Sans 3"/>
            </a:endParaRPr>
          </a:p>
        </p:txBody>
      </p:sp>
      <p:sp>
        <p:nvSpPr>
          <p:cNvPr id="155" name="Google Shape;155;p19">
            <a:extLst>
              <a:ext uri="{FF2B5EF4-FFF2-40B4-BE49-F238E27FC236}">
                <a16:creationId xmlns:a16="http://schemas.microsoft.com/office/drawing/2014/main" id="{4E9329E6-1D3C-6ED4-F005-64AB71CC10D4}"/>
              </a:ext>
            </a:extLst>
          </p:cNvPr>
          <p:cNvSpPr txBox="1"/>
          <p:nvPr/>
        </p:nvSpPr>
        <p:spPr>
          <a:xfrm>
            <a:off x="12064470" y="4332358"/>
            <a:ext cx="51948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0" u="none" strike="noStrike" cap="none" dirty="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Hybrid framework: Mathematical models + Machine Learning.</a:t>
            </a:r>
            <a:endParaRPr sz="18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8" name="Google Shape;158;p19">
            <a:extLst>
              <a:ext uri="{FF2B5EF4-FFF2-40B4-BE49-F238E27FC236}">
                <a16:creationId xmlns:a16="http://schemas.microsoft.com/office/drawing/2014/main" id="{33BEC6E6-95CE-4CD3-FD46-9777FF0127F6}"/>
              </a:ext>
            </a:extLst>
          </p:cNvPr>
          <p:cNvSpPr txBox="1"/>
          <p:nvPr/>
        </p:nvSpPr>
        <p:spPr>
          <a:xfrm>
            <a:off x="12064470" y="7371587"/>
            <a:ext cx="43899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E4DA66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 improvements in predictive accuracy.</a:t>
            </a:r>
            <a:endParaRPr sz="32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9" name="Google Shape;159;p19">
            <a:extLst>
              <a:ext uri="{FF2B5EF4-FFF2-40B4-BE49-F238E27FC236}">
                <a16:creationId xmlns:a16="http://schemas.microsoft.com/office/drawing/2014/main" id="{7F7DA1B6-3183-C548-EE1A-7CD8B11188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916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/>
        </p:nvSpPr>
        <p:spPr>
          <a:xfrm>
            <a:off x="2005496" y="1162050"/>
            <a:ext cx="14277000" cy="22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000"/>
              </a:lnSpc>
            </a:pPr>
            <a:r>
              <a:rPr lang="en" sz="13200" dirty="0">
                <a:latin typeface="Bebas Neue"/>
                <a:sym typeface="Bebas Neue"/>
              </a:rPr>
              <a:t>Literature Survey</a:t>
            </a:r>
            <a:endParaRPr dirty="0"/>
          </a:p>
        </p:txBody>
      </p:sp>
      <p:grpSp>
        <p:nvGrpSpPr>
          <p:cNvPr id="227" name="Google Shape;227;p17"/>
          <p:cNvGrpSpPr/>
          <p:nvPr/>
        </p:nvGrpSpPr>
        <p:grpSpPr>
          <a:xfrm>
            <a:off x="2005501" y="3659990"/>
            <a:ext cx="15422446" cy="738664"/>
            <a:chOff x="6" y="-57150"/>
            <a:chExt cx="20563262" cy="984885"/>
          </a:xfrm>
        </p:grpSpPr>
        <p:sp>
          <p:nvSpPr>
            <p:cNvPr id="228" name="Google Shape;228;p17"/>
            <p:cNvSpPr txBox="1"/>
            <p:nvPr/>
          </p:nvSpPr>
          <p:spPr>
            <a:xfrm>
              <a:off x="6" y="-23337"/>
              <a:ext cx="6769200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Epidemic Models:</a:t>
              </a:r>
              <a:endParaRPr dirty="0"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6978369" y="-57150"/>
              <a:ext cx="1358489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sym typeface="David Libre"/>
                </a:rPr>
                <a:t>Traditional models such as SIR, SEIR, and their variants are widely used for understanding disease spread.</a:t>
              </a:r>
              <a:endParaRPr dirty="0"/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2005496" y="5219593"/>
            <a:ext cx="15422492" cy="1034129"/>
            <a:chOff x="0" y="-57150"/>
            <a:chExt cx="20563322" cy="1378840"/>
          </a:xfrm>
        </p:grpSpPr>
        <p:sp>
          <p:nvSpPr>
            <p:cNvPr id="231" name="Google Shape;231;p17"/>
            <p:cNvSpPr txBox="1"/>
            <p:nvPr/>
          </p:nvSpPr>
          <p:spPr>
            <a:xfrm>
              <a:off x="0" y="-23315"/>
              <a:ext cx="6067722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95"/>
                </a:lnSpc>
              </a:pPr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Machine Learning:</a:t>
              </a:r>
              <a:endParaRPr dirty="0"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6978368" y="-57150"/>
              <a:ext cx="13584954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58"/>
                </a:lnSpc>
              </a:pPr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Algorithms like Random Forests and Neural Networks predict trends from real-time data.</a:t>
              </a:r>
              <a:endParaRPr dirty="0"/>
            </a:p>
          </p:txBody>
        </p:sp>
      </p:grpSp>
      <p:grpSp>
        <p:nvGrpSpPr>
          <p:cNvPr id="233" name="Google Shape;233;p17"/>
          <p:cNvGrpSpPr/>
          <p:nvPr/>
        </p:nvGrpSpPr>
        <p:grpSpPr>
          <a:xfrm>
            <a:off x="2005496" y="6779195"/>
            <a:ext cx="15422452" cy="738664"/>
            <a:chOff x="0" y="-57150"/>
            <a:chExt cx="20563268" cy="984885"/>
          </a:xfrm>
        </p:grpSpPr>
        <p:sp>
          <p:nvSpPr>
            <p:cNvPr id="234" name="Google Shape;234;p17"/>
            <p:cNvSpPr txBox="1"/>
            <p:nvPr/>
          </p:nvSpPr>
          <p:spPr>
            <a:xfrm>
              <a:off x="0" y="-23315"/>
              <a:ext cx="6067800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Challenges:</a:t>
              </a:r>
              <a:endParaRPr dirty="0"/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978368" y="-57150"/>
              <a:ext cx="13584900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Mathematical models struggle with real-time parameter adaptation , ML models lack interpretability when predicting complex epidemic dynamics.</a:t>
              </a:r>
              <a:endParaRPr dirty="0"/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2005496" y="8338797"/>
            <a:ext cx="15422452" cy="738664"/>
            <a:chOff x="0" y="-57150"/>
            <a:chExt cx="20563268" cy="984885"/>
          </a:xfrm>
        </p:grpSpPr>
        <p:sp>
          <p:nvSpPr>
            <p:cNvPr id="237" name="Google Shape;237;p17"/>
            <p:cNvSpPr txBox="1"/>
            <p:nvPr/>
          </p:nvSpPr>
          <p:spPr>
            <a:xfrm>
              <a:off x="0" y="-23315"/>
              <a:ext cx="6647101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Research Gap:</a:t>
              </a:r>
              <a:endParaRPr dirty="0"/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6978368" y="-57150"/>
              <a:ext cx="13584900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Limited integration of mathematical and ML-based approaches with Data-driven trend prediction.</a:t>
              </a:r>
              <a:endParaRPr lang="en-GB" dirty="0"/>
            </a:p>
          </p:txBody>
        </p:sp>
      </p:grpSp>
      <p:sp>
        <p:nvSpPr>
          <p:cNvPr id="239" name="Google Shape;239;p17"/>
          <p:cNvSpPr/>
          <p:nvPr/>
        </p:nvSpPr>
        <p:spPr>
          <a:xfrm rot="10530533">
            <a:off x="-10546140" y="-4815554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7"/>
          <p:cNvSpPr/>
          <p:nvPr/>
        </p:nvSpPr>
        <p:spPr>
          <a:xfrm rot="-2802988">
            <a:off x="5978264" y="12234492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7"/>
          <p:cNvSpPr/>
          <p:nvPr/>
        </p:nvSpPr>
        <p:spPr>
          <a:xfrm rot="299930">
            <a:off x="-2084409" y="9400729"/>
            <a:ext cx="10179410" cy="2175850"/>
          </a:xfrm>
          <a:custGeom>
            <a:avLst/>
            <a:gdLst/>
            <a:ahLst/>
            <a:cxnLst/>
            <a:rect l="l" t="t" r="r" b="b"/>
            <a:pathLst>
              <a:path w="10179410" h="2175849" extrusionOk="0">
                <a:moveTo>
                  <a:pt x="0" y="0"/>
                </a:moveTo>
                <a:lnTo>
                  <a:pt x="10179410" y="0"/>
                </a:lnTo>
                <a:lnTo>
                  <a:pt x="10179410" y="2175849"/>
                </a:lnTo>
                <a:lnTo>
                  <a:pt x="0" y="2175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7"/>
          <p:cNvSpPr/>
          <p:nvPr/>
        </p:nvSpPr>
        <p:spPr>
          <a:xfrm rot="-535885">
            <a:off x="-5871842" y="-1114634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17"/>
          <p:cNvSpPr/>
          <p:nvPr/>
        </p:nvSpPr>
        <p:spPr>
          <a:xfrm rot="437526">
            <a:off x="17753752" y="5296880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0" y="0"/>
            <a:ext cx="1169385" cy="4653886"/>
          </a:xfrm>
          <a:custGeom>
            <a:avLst/>
            <a:gdLst/>
            <a:ahLst/>
            <a:cxnLst/>
            <a:rect l="l" t="t" r="r" b="b"/>
            <a:pathLst>
              <a:path w="307986" h="1516809" extrusionOk="0">
                <a:moveTo>
                  <a:pt x="0" y="0"/>
                </a:moveTo>
                <a:lnTo>
                  <a:pt x="307986" y="0"/>
                </a:lnTo>
                <a:lnTo>
                  <a:pt x="307986" y="1516809"/>
                </a:lnTo>
                <a:lnTo>
                  <a:pt x="0" y="1516809"/>
                </a:lnTo>
                <a:close/>
              </a:path>
            </a:pathLst>
          </a:custGeom>
          <a:solidFill>
            <a:srgbClr val="AF9B45"/>
          </a:solidFill>
          <a:ln>
            <a:noFill/>
          </a:ln>
        </p:spPr>
      </p:sp>
      <p:cxnSp>
        <p:nvCxnSpPr>
          <p:cNvPr id="255" name="Google Shape;255;p25"/>
          <p:cNvCxnSpPr/>
          <p:nvPr/>
        </p:nvCxnSpPr>
        <p:spPr>
          <a:xfrm>
            <a:off x="-42900" y="4667304"/>
            <a:ext cx="18330900" cy="0"/>
          </a:xfrm>
          <a:prstGeom prst="straightConnector1">
            <a:avLst/>
          </a:prstGeom>
          <a:noFill/>
          <a:ln w="19050" cap="flat" cmpd="sng">
            <a:solidFill>
              <a:srgbClr val="3732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5"/>
          <p:cNvSpPr txBox="1"/>
          <p:nvPr/>
        </p:nvSpPr>
        <p:spPr>
          <a:xfrm>
            <a:off x="1169385" y="5197628"/>
            <a:ext cx="9156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73236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Mathematical Foundations:</a:t>
            </a:r>
            <a:endParaRPr lang="en-US" sz="4000" dirty="0"/>
          </a:p>
        </p:txBody>
      </p:sp>
      <p:sp>
        <p:nvSpPr>
          <p:cNvPr id="265" name="Google Shape;265;p25"/>
          <p:cNvSpPr txBox="1"/>
          <p:nvPr/>
        </p:nvSpPr>
        <p:spPr>
          <a:xfrm>
            <a:off x="1038055" y="7011458"/>
            <a:ext cx="1654026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Susceptible (S): Individuals who are not yet infected but are at risk of infection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. </a:t>
            </a:r>
            <a:endParaRPr sz="3000" dirty="0"/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Infectious (I): Individuals who are currently infected and can spread the disease.</a:t>
            </a:r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Recovered (R): Individuals who have recovered and are no longer susceptible or infectious.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2B6C2-F875-E4B2-1CDD-C970F0A0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2"/>
          <a:stretch/>
        </p:blipFill>
        <p:spPr>
          <a:xfrm>
            <a:off x="1169385" y="0"/>
            <a:ext cx="17118615" cy="4653886"/>
          </a:xfrm>
          <a:prstGeom prst="rect">
            <a:avLst/>
          </a:prstGeom>
        </p:spPr>
      </p:pic>
      <p:sp>
        <p:nvSpPr>
          <p:cNvPr id="6" name="Google Shape;229;p17">
            <a:extLst>
              <a:ext uri="{FF2B5EF4-FFF2-40B4-BE49-F238E27FC236}">
                <a16:creationId xmlns:a16="http://schemas.microsoft.com/office/drawing/2014/main" id="{C2B7A2B8-B541-D41D-6167-626CADF94EDC}"/>
              </a:ext>
            </a:extLst>
          </p:cNvPr>
          <p:cNvSpPr txBox="1"/>
          <p:nvPr/>
        </p:nvSpPr>
        <p:spPr>
          <a:xfrm>
            <a:off x="1169385" y="5996821"/>
            <a:ext cx="16408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3000" dirty="0">
                <a:solidFill>
                  <a:srgbClr val="373236"/>
                </a:solidFill>
                <a:latin typeface="Cormorant Garamond"/>
                <a:sym typeface="David Libre"/>
              </a:rPr>
              <a:t>The SIR model (Susceptible-Infectious-Recovered) is a classic mathematical model used to describe the spread of infectious diseases. It divides the population into three compartments:</a:t>
            </a:r>
            <a:endParaRPr sz="3000" dirty="0">
              <a:solidFill>
                <a:srgbClr val="373236"/>
              </a:solidFill>
              <a:latin typeface="Cormorant 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4550" y="2758609"/>
            <a:ext cx="7267299" cy="7529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5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27" name="Google Shape;227;p1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32" name="Google Shape;232;p1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33" name="Google Shape;233;p1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4" name="Google Shape;234;p1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1028700" y="6516937"/>
            <a:ext cx="1729985" cy="1906547"/>
            <a:chOff x="0" y="-47625"/>
            <a:chExt cx="398965" cy="439683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5"/>
          <p:cNvSpPr txBox="1"/>
          <p:nvPr/>
        </p:nvSpPr>
        <p:spPr>
          <a:xfrm>
            <a:off x="1028700" y="2078633"/>
            <a:ext cx="8115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Anton"/>
                <a:sym typeface="Anton"/>
              </a:rPr>
              <a:t>Proposed Hybrid Framework</a:t>
            </a:r>
          </a:p>
        </p:txBody>
      </p:sp>
      <p:sp>
        <p:nvSpPr>
          <p:cNvPr id="242" name="Google Shape;242;p15"/>
          <p:cNvSpPr txBox="1"/>
          <p:nvPr/>
        </p:nvSpPr>
        <p:spPr>
          <a:xfrm>
            <a:off x="3221052" y="6628198"/>
            <a:ext cx="3492035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nton"/>
                <a:sym typeface="Anton"/>
              </a:rPr>
              <a:t>Pipeline and Application</a:t>
            </a:r>
            <a:endParaRPr dirty="0"/>
          </a:p>
        </p:txBody>
      </p:sp>
      <p:sp>
        <p:nvSpPr>
          <p:cNvPr id="243" name="Google Shape;243;p15"/>
          <p:cNvSpPr txBox="1"/>
          <p:nvPr/>
        </p:nvSpPr>
        <p:spPr>
          <a:xfrm>
            <a:off x="3221051" y="4006321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Combine SIR with ML</a:t>
            </a:r>
          </a:p>
        </p:txBody>
      </p:sp>
      <p:sp>
        <p:nvSpPr>
          <p:cNvPr id="246" name="Google Shape;246;p15"/>
          <p:cNvSpPr/>
          <p:nvPr/>
        </p:nvSpPr>
        <p:spPr>
          <a:xfrm>
            <a:off x="16739843" y="493630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>
            <a:off x="8105086" y="6437521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8" name="Google Shape;2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9797" y="4337950"/>
            <a:ext cx="1132998" cy="10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1225" y="7009124"/>
            <a:ext cx="1133000" cy="116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9462" y="842650"/>
            <a:ext cx="5152483" cy="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1037231" y="3115677"/>
            <a:ext cx="74967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B09FDF"/>
                </a:solidFill>
                <a:latin typeface="Caveat Brush"/>
                <a:sym typeface="Caveat Brush"/>
              </a:rPr>
              <a:t>Use ML for real-time parameter tuning (𝛽,𝛾β,γ) based on historical and streaming data.</a:t>
            </a:r>
            <a:endParaRPr lang="en-US"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4688402" y="6111360"/>
            <a:ext cx="53752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86C9CF"/>
                </a:solidFill>
                <a:latin typeface="Caveat Brush"/>
                <a:sym typeface="Caveat Brush"/>
              </a:rPr>
              <a:t>Predict anomalies using ML models like Gradient Boosting or LSTMs.</a:t>
            </a:r>
            <a:endParaRPr lang="en-US"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Combining SIR with ML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8887" b="-8887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1028700" y="5839757"/>
            <a:ext cx="517765" cy="977523"/>
            <a:chOff x="0" y="-85725"/>
            <a:chExt cx="474717" cy="896249"/>
          </a:xfrm>
        </p:grpSpPr>
        <p:sp>
          <p:nvSpPr>
            <p:cNvPr id="186" name="Google Shape;186;p21"/>
            <p:cNvSpPr/>
            <p:nvPr/>
          </p:nvSpPr>
          <p:spPr>
            <a:xfrm>
              <a:off x="0" y="0"/>
              <a:ext cx="474717" cy="810524"/>
            </a:xfrm>
            <a:custGeom>
              <a:avLst/>
              <a:gdLst/>
              <a:ahLst/>
              <a:cxnLst/>
              <a:rect l="l" t="t" r="r" b="b"/>
              <a:pathLst>
                <a:path w="474717" h="810524" extrusionOk="0">
                  <a:moveTo>
                    <a:pt x="0" y="0"/>
                  </a:moveTo>
                  <a:lnTo>
                    <a:pt x="474717" y="0"/>
                  </a:lnTo>
                  <a:lnTo>
                    <a:pt x="474717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21"/>
            <p:cNvSpPr txBox="1"/>
            <p:nvPr/>
          </p:nvSpPr>
          <p:spPr>
            <a:xfrm>
              <a:off x="0" y="-85725"/>
              <a:ext cx="474717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SemiBold"/>
                  <a:ea typeface="Cormorant Garamond SemiBold"/>
                  <a:cs typeface="Cormorant Garamond SemiBold"/>
                  <a:sym typeface="Cormorant Garamond SemiBold"/>
                </a:rPr>
                <a:t>1</a:t>
              </a:r>
              <a:endParaRPr/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4868638" y="5839757"/>
            <a:ext cx="539648" cy="977523"/>
            <a:chOff x="0" y="-85725"/>
            <a:chExt cx="494780" cy="896249"/>
          </a:xfrm>
        </p:grpSpPr>
        <p:sp>
          <p:nvSpPr>
            <p:cNvPr id="189" name="Google Shape;189;p21"/>
            <p:cNvSpPr/>
            <p:nvPr/>
          </p:nvSpPr>
          <p:spPr>
            <a:xfrm>
              <a:off x="0" y="0"/>
              <a:ext cx="494780" cy="810524"/>
            </a:xfrm>
            <a:custGeom>
              <a:avLst/>
              <a:gdLst/>
              <a:ahLst/>
              <a:cxnLst/>
              <a:rect l="l" t="t" r="r" b="b"/>
              <a:pathLst>
                <a:path w="494780" h="810524" extrusionOk="0">
                  <a:moveTo>
                    <a:pt x="0" y="0"/>
                  </a:moveTo>
                  <a:lnTo>
                    <a:pt x="494780" y="0"/>
                  </a:lnTo>
                  <a:lnTo>
                    <a:pt x="49478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21"/>
            <p:cNvSpPr txBox="1"/>
            <p:nvPr/>
          </p:nvSpPr>
          <p:spPr>
            <a:xfrm>
              <a:off x="0" y="-85725"/>
              <a:ext cx="49478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2</a:t>
              </a:r>
              <a:endParaRPr/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8708575" y="5839757"/>
            <a:ext cx="550589" cy="977523"/>
            <a:chOff x="0" y="-85725"/>
            <a:chExt cx="504812" cy="896249"/>
          </a:xfrm>
        </p:grpSpPr>
        <p:sp>
          <p:nvSpPr>
            <p:cNvPr id="192" name="Google Shape;192;p21"/>
            <p:cNvSpPr/>
            <p:nvPr/>
          </p:nvSpPr>
          <p:spPr>
            <a:xfrm>
              <a:off x="0" y="0"/>
              <a:ext cx="504812" cy="810524"/>
            </a:xfrm>
            <a:custGeom>
              <a:avLst/>
              <a:gdLst/>
              <a:ahLst/>
              <a:cxnLst/>
              <a:rect l="l" t="t" r="r" b="b"/>
              <a:pathLst>
                <a:path w="504812" h="810524" extrusionOk="0">
                  <a:moveTo>
                    <a:pt x="0" y="0"/>
                  </a:moveTo>
                  <a:lnTo>
                    <a:pt x="504812" y="0"/>
                  </a:lnTo>
                  <a:lnTo>
                    <a:pt x="50481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0" y="-85725"/>
              <a:ext cx="504812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3</a:t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12548513" y="5839757"/>
            <a:ext cx="605296" cy="977523"/>
            <a:chOff x="0" y="-85725"/>
            <a:chExt cx="554970" cy="896249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554970" cy="810524"/>
            </a:xfrm>
            <a:custGeom>
              <a:avLst/>
              <a:gdLst/>
              <a:ahLst/>
              <a:cxnLst/>
              <a:rect l="l" t="t" r="r" b="b"/>
              <a:pathLst>
                <a:path w="554970" h="810524" extrusionOk="0">
                  <a:moveTo>
                    <a:pt x="0" y="0"/>
                  </a:moveTo>
                  <a:lnTo>
                    <a:pt x="554970" y="0"/>
                  </a:lnTo>
                  <a:lnTo>
                    <a:pt x="55497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0" y="-85725"/>
              <a:ext cx="55497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4</a:t>
              </a:r>
              <a:endParaRPr/>
            </a:p>
          </p:txBody>
        </p:sp>
      </p:grpSp>
      <p:cxnSp>
        <p:nvCxnSpPr>
          <p:cNvPr id="197" name="Google Shape;197;p21"/>
          <p:cNvCxnSpPr/>
          <p:nvPr/>
        </p:nvCxnSpPr>
        <p:spPr>
          <a:xfrm>
            <a:off x="1546465" y="6375268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1"/>
          <p:cNvCxnSpPr/>
          <p:nvPr/>
        </p:nvCxnSpPr>
        <p:spPr>
          <a:xfrm>
            <a:off x="5386403" y="6380455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9259164" y="6375268"/>
            <a:ext cx="3289348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1"/>
          <p:cNvSpPr/>
          <p:nvPr/>
        </p:nvSpPr>
        <p:spPr>
          <a:xfrm>
            <a:off x="0" y="10001100"/>
            <a:ext cx="16386913" cy="285959"/>
          </a:xfrm>
          <a:custGeom>
            <a:avLst/>
            <a:gdLst/>
            <a:ahLst/>
            <a:cxnLst/>
            <a:rect l="l" t="t" r="r" b="b"/>
            <a:pathLst>
              <a:path w="4340904" h="75302" extrusionOk="0">
                <a:moveTo>
                  <a:pt x="0" y="0"/>
                </a:moveTo>
                <a:lnTo>
                  <a:pt x="4340904" y="0"/>
                </a:lnTo>
                <a:lnTo>
                  <a:pt x="4340904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66175"/>
          </a:solidFill>
          <a:ln>
            <a:noFill/>
          </a:ln>
        </p:spPr>
      </p:sp>
      <p:sp>
        <p:nvSpPr>
          <p:cNvPr id="202" name="Google Shape;202;p21"/>
          <p:cNvSpPr txBox="1"/>
          <p:nvPr/>
        </p:nvSpPr>
        <p:spPr>
          <a:xfrm>
            <a:off x="1287582" y="4798829"/>
            <a:ext cx="35202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Train SIR model with historical data.</a:t>
            </a:r>
            <a:endParaRPr sz="2000" dirty="0"/>
          </a:p>
        </p:txBody>
      </p:sp>
      <p:sp>
        <p:nvSpPr>
          <p:cNvPr id="204" name="Google Shape;204;p21"/>
          <p:cNvSpPr txBox="1"/>
          <p:nvPr/>
        </p:nvSpPr>
        <p:spPr>
          <a:xfrm>
            <a:off x="8730459" y="4233076"/>
            <a:ext cx="35202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Integrate predictions into epidemic control strategies.</a:t>
            </a: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200" dirty="0"/>
          </a:p>
        </p:txBody>
      </p:sp>
      <p:sp>
        <p:nvSpPr>
          <p:cNvPr id="206" name="Google Shape;206;p21"/>
          <p:cNvSpPr txBox="1"/>
          <p:nvPr/>
        </p:nvSpPr>
        <p:spPr>
          <a:xfrm>
            <a:off x="4868769" y="6931268"/>
            <a:ext cx="41151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 ML to optimize parameters and identify deviations.</a:t>
            </a:r>
            <a:endParaRPr sz="3200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12548512" y="6931268"/>
            <a:ext cx="38394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Compare the result after analysis with the data.</a:t>
            </a:r>
            <a:endParaRPr sz="3200" dirty="0"/>
          </a:p>
        </p:txBody>
      </p:sp>
      <p:sp>
        <p:nvSpPr>
          <p:cNvPr id="209" name="Google Shape;209;p21"/>
          <p:cNvSpPr txBox="1"/>
          <p:nvPr/>
        </p:nvSpPr>
        <p:spPr>
          <a:xfrm>
            <a:off x="12228705" y="1028700"/>
            <a:ext cx="5030700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DDB272"/>
                </a:solidFill>
                <a:latin typeface="Exo 2"/>
                <a:ea typeface="Exo 2"/>
                <a:cs typeface="Exo 2"/>
                <a:sym typeface="Exo 2"/>
              </a:rPr>
              <a:t>Pipeline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4"/>
          <p:cNvGrpSpPr/>
          <p:nvPr/>
        </p:nvGrpSpPr>
        <p:grpSpPr>
          <a:xfrm>
            <a:off x="710781" y="8050917"/>
            <a:ext cx="4827202" cy="1216908"/>
            <a:chOff x="0" y="-482203"/>
            <a:chExt cx="6436270" cy="1622544"/>
          </a:xfrm>
        </p:grpSpPr>
        <p:grpSp>
          <p:nvGrpSpPr>
            <p:cNvPr id="1090" name="Google Shape;1090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1" name="Google Shape;1091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2" name="Google Shape;1092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094" name="Google Shape;1094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E17E"/>
              </a:solidFill>
              <a:ln>
                <a:noFill/>
              </a:ln>
            </p:spPr>
          </p:sp>
          <p:sp>
            <p:nvSpPr>
              <p:cNvPr id="1095" name="Google Shape;1095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6" name="Google Shape;1096;p14"/>
          <p:cNvGrpSpPr/>
          <p:nvPr/>
        </p:nvGrpSpPr>
        <p:grpSpPr>
          <a:xfrm>
            <a:off x="6730399" y="5272434"/>
            <a:ext cx="4827202" cy="1216908"/>
            <a:chOff x="0" y="-482203"/>
            <a:chExt cx="6436270" cy="1622544"/>
          </a:xfrm>
        </p:grpSpPr>
        <p:grpSp>
          <p:nvGrpSpPr>
            <p:cNvPr id="1097" name="Google Shape;1097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8" name="Google Shape;1098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9" name="Google Shape;1099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1" name="Google Shape;1101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A49C"/>
              </a:solidFill>
              <a:ln>
                <a:noFill/>
              </a:ln>
            </p:spPr>
          </p:sp>
          <p:sp>
            <p:nvSpPr>
              <p:cNvPr id="1102" name="Google Shape;1102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14"/>
          <p:cNvGrpSpPr/>
          <p:nvPr/>
        </p:nvGrpSpPr>
        <p:grpSpPr>
          <a:xfrm>
            <a:off x="12839939" y="2408066"/>
            <a:ext cx="4827202" cy="1216908"/>
            <a:chOff x="0" y="-482203"/>
            <a:chExt cx="6436270" cy="1622544"/>
          </a:xfrm>
        </p:grpSpPr>
        <p:grpSp>
          <p:nvGrpSpPr>
            <p:cNvPr id="1104" name="Google Shape;1104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105" name="Google Shape;1105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06" name="Google Shape;1106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6DCCD4"/>
              </a:solidFill>
              <a:ln>
                <a:noFill/>
              </a:ln>
            </p:spPr>
          </p:sp>
          <p:sp>
            <p:nvSpPr>
              <p:cNvPr id="1109" name="Google Shape;1109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0" name="Google Shape;1110;p14"/>
          <p:cNvSpPr txBox="1"/>
          <p:nvPr/>
        </p:nvSpPr>
        <p:spPr>
          <a:xfrm>
            <a:off x="5537983" y="1019175"/>
            <a:ext cx="694853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Application</a:t>
            </a:r>
            <a:endParaRPr sz="1050" dirty="0"/>
          </a:p>
        </p:txBody>
      </p:sp>
      <p:sp>
        <p:nvSpPr>
          <p:cNvPr id="1112" name="Google Shape;1112;p14"/>
          <p:cNvSpPr txBox="1"/>
          <p:nvPr/>
        </p:nvSpPr>
        <p:spPr>
          <a:xfrm>
            <a:off x="1147248" y="8418522"/>
            <a:ext cx="38798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Seasonal Flu</a:t>
            </a:r>
            <a:endParaRPr dirty="0"/>
          </a:p>
        </p:txBody>
      </p:sp>
      <p:sp>
        <p:nvSpPr>
          <p:cNvPr id="1114" name="Google Shape;1114;p14"/>
          <p:cNvSpPr txBox="1"/>
          <p:nvPr/>
        </p:nvSpPr>
        <p:spPr>
          <a:xfrm>
            <a:off x="6899296" y="5621173"/>
            <a:ext cx="4225912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Vector-Borne Diseases</a:t>
            </a:r>
            <a:endParaRPr dirty="0"/>
          </a:p>
        </p:txBody>
      </p:sp>
      <p:sp>
        <p:nvSpPr>
          <p:cNvPr id="1116" name="Google Shape;1116;p14"/>
          <p:cNvSpPr txBox="1"/>
          <p:nvPr/>
        </p:nvSpPr>
        <p:spPr>
          <a:xfrm>
            <a:off x="13289025" y="2822744"/>
            <a:ext cx="3929029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COVID-19 Prediction</a:t>
            </a:r>
            <a:endParaRPr dirty="0"/>
          </a:p>
        </p:txBody>
      </p:sp>
      <p:grpSp>
        <p:nvGrpSpPr>
          <p:cNvPr id="1117" name="Google Shape;1117;p14"/>
          <p:cNvGrpSpPr/>
          <p:nvPr/>
        </p:nvGrpSpPr>
        <p:grpSpPr>
          <a:xfrm>
            <a:off x="14243066" y="7159264"/>
            <a:ext cx="6183634" cy="6494641"/>
            <a:chOff x="0" y="-19050"/>
            <a:chExt cx="792015" cy="831850"/>
          </a:xfrm>
        </p:grpSpPr>
        <p:sp>
          <p:nvSpPr>
            <p:cNvPr id="1118" name="Google Shape;1118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0" name="Google Shape;1120;p14"/>
          <p:cNvSpPr/>
          <p:nvPr/>
        </p:nvSpPr>
        <p:spPr>
          <a:xfrm>
            <a:off x="12057992" y="9107586"/>
            <a:ext cx="3195548" cy="3195548"/>
          </a:xfrm>
          <a:custGeom>
            <a:avLst/>
            <a:gdLst/>
            <a:ahLst/>
            <a:cxnLst/>
            <a:rect l="l" t="t" r="r" b="b"/>
            <a:pathLst>
              <a:path w="3195548" h="3195548" extrusionOk="0">
                <a:moveTo>
                  <a:pt x="0" y="0"/>
                </a:moveTo>
                <a:lnTo>
                  <a:pt x="3195548" y="0"/>
                </a:lnTo>
                <a:lnTo>
                  <a:pt x="3195548" y="3195548"/>
                </a:lnTo>
                <a:lnTo>
                  <a:pt x="0" y="3195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21" name="Google Shape;1121;p14"/>
          <p:cNvGrpSpPr/>
          <p:nvPr/>
        </p:nvGrpSpPr>
        <p:grpSpPr>
          <a:xfrm>
            <a:off x="16661218" y="6157180"/>
            <a:ext cx="2952618" cy="3101120"/>
            <a:chOff x="0" y="-19050"/>
            <a:chExt cx="792015" cy="831850"/>
          </a:xfrm>
        </p:grpSpPr>
        <p:sp>
          <p:nvSpPr>
            <p:cNvPr id="1122" name="Google Shape;1122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14"/>
          <p:cNvGrpSpPr/>
          <p:nvPr/>
        </p:nvGrpSpPr>
        <p:grpSpPr>
          <a:xfrm>
            <a:off x="16192666" y="7163437"/>
            <a:ext cx="1340191" cy="3123562"/>
            <a:chOff x="0" y="0"/>
            <a:chExt cx="1786921" cy="4164750"/>
          </a:xfrm>
        </p:grpSpPr>
        <p:grpSp>
          <p:nvGrpSpPr>
            <p:cNvPr id="1125" name="Google Shape;1125;p14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1126" name="Google Shape;11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4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1129" name="Google Shape;11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14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4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1135" name="Google Shape;11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14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1138" name="Google Shape;11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4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1141" name="Google Shape;11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14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1144" name="Google Shape;11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4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1147" name="Google Shape;11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14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1156" name="Google Shape;11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14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1159" name="Google Shape;11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4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1162" name="Google Shape;11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14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1165" name="Google Shape;11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14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1168" name="Google Shape;11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4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1171" name="Google Shape;11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14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1174" name="Google Shape;11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14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1180" name="Google Shape;11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14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1183" name="Google Shape;11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14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1186" name="Google Shape;118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14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1189" name="Google Shape;118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14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1192" name="Google Shape;119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14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1198" name="Google Shape;119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14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1201" name="Google Shape;120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14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1204" name="Google Shape;120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14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1207" name="Google Shape;120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14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1210" name="Google Shape;121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14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1213" name="Google Shape;121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14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1216" name="Google Shape;121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14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1219" name="Google Shape;12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14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1222" name="Google Shape;122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4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1225" name="Google Shape;122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14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1228" name="Google Shape;122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3" name="Google Shape;1233;p14"/>
          <p:cNvSpPr/>
          <p:nvPr/>
        </p:nvSpPr>
        <p:spPr>
          <a:xfrm flipH="1">
            <a:off x="-1837196" y="-1126249"/>
            <a:ext cx="4245248" cy="3534169"/>
          </a:xfrm>
          <a:custGeom>
            <a:avLst/>
            <a:gdLst/>
            <a:ahLst/>
            <a:cxnLst/>
            <a:rect l="l" t="t" r="r" b="b"/>
            <a:pathLst>
              <a:path w="4245248" h="3534169" extrusionOk="0">
                <a:moveTo>
                  <a:pt x="4245247" y="0"/>
                </a:moveTo>
                <a:lnTo>
                  <a:pt x="0" y="0"/>
                </a:lnTo>
                <a:lnTo>
                  <a:pt x="0" y="3534169"/>
                </a:lnTo>
                <a:lnTo>
                  <a:pt x="4245247" y="3534169"/>
                </a:lnTo>
                <a:lnTo>
                  <a:pt x="4245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terature Review Slides">
  <a:themeElements>
    <a:clrScheme name="Office">
      <a:dk1>
        <a:srgbClr val="5C1D05"/>
      </a:dk1>
      <a:lt1>
        <a:srgbClr val="D9CDBF"/>
      </a:lt1>
      <a:dk2>
        <a:srgbClr val="869856"/>
      </a:dk2>
      <a:lt2>
        <a:srgbClr val="8C6B58"/>
      </a:lt2>
      <a:accent1>
        <a:srgbClr val="B8A7DC"/>
      </a:accent1>
      <a:accent2>
        <a:srgbClr val="C76044"/>
      </a:accent2>
      <a:accent3>
        <a:srgbClr val="E4DA66"/>
      </a:accent3>
      <a:accent4>
        <a:srgbClr val="E5C28F"/>
      </a:accent4>
      <a:accent5>
        <a:srgbClr val="5E4938"/>
      </a:accent5>
      <a:accent6>
        <a:srgbClr val="B8A7DC"/>
      </a:accent6>
      <a:hlink>
        <a:srgbClr val="86985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457</Words>
  <Application>Microsoft Office PowerPoint</Application>
  <PresentationFormat>Custom</PresentationFormat>
  <Paragraphs>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Anton</vt:lpstr>
      <vt:lpstr>Bebas Neue</vt:lpstr>
      <vt:lpstr>David Libre</vt:lpstr>
      <vt:lpstr>Calibri</vt:lpstr>
      <vt:lpstr>Caveat Brush</vt:lpstr>
      <vt:lpstr>Source Sans 3</vt:lpstr>
      <vt:lpstr>Cormorant Garamond</vt:lpstr>
      <vt:lpstr>Vollkorn SemiBold</vt:lpstr>
      <vt:lpstr>Source Sans 3 Medium</vt:lpstr>
      <vt:lpstr>Vollkorn</vt:lpstr>
      <vt:lpstr>Arial</vt:lpstr>
      <vt:lpstr>Cormorant Garamond Medium</vt:lpstr>
      <vt:lpstr>Cormorant Garamond SemiBold</vt:lpstr>
      <vt:lpstr>Cabin</vt:lpstr>
      <vt:lpstr>Exo 2</vt:lpstr>
      <vt:lpstr>Literature Review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4</cp:revision>
  <dcterms:modified xsi:type="dcterms:W3CDTF">2024-12-25T05:02:00Z</dcterms:modified>
</cp:coreProperties>
</file>